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60" r:id="rId5"/>
    <p:sldId id="268" r:id="rId6"/>
    <p:sldId id="265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20685" y="1164530"/>
            <a:ext cx="9534886" cy="3526004"/>
          </a:xfrm>
        </p:spPr>
        <p:txBody>
          <a:bodyPr>
            <a:normAutofit fontScale="90000"/>
          </a:bodyPr>
          <a:lstStyle/>
          <a:p>
            <a:pPr algn="ctr"/>
            <a:r>
              <a:rPr lang="fa-IR" dirty="0" smtClean="0">
                <a:cs typeface="B Titr" panose="00000700000000000000" pitchFamily="2" charset="-78"/>
              </a:rPr>
              <a:t>"بسمه تعالی"</a:t>
            </a:r>
            <a:br>
              <a:rPr lang="fa-IR" dirty="0" smtClean="0">
                <a:cs typeface="B Titr" panose="00000700000000000000" pitchFamily="2" charset="-78"/>
              </a:rPr>
            </a:br>
            <a:r>
              <a:rPr lang="fa-IR" dirty="0" smtClean="0">
                <a:cs typeface="B Titr" panose="00000700000000000000" pitchFamily="2" charset="-78"/>
              </a:rPr>
              <a:t>پاسخ </a:t>
            </a:r>
            <a:r>
              <a:rPr lang="fa-IR" dirty="0">
                <a:cs typeface="B Titr" panose="00000700000000000000" pitchFamily="2" charset="-78"/>
              </a:rPr>
              <a:t>تمرین </a:t>
            </a:r>
            <a:r>
              <a:rPr lang="fa-IR" dirty="0" smtClean="0">
                <a:cs typeface="B Titr" panose="00000700000000000000" pitchFamily="2" charset="-78"/>
              </a:rPr>
              <a:t>هشتم درس معماری کامپیوتر</a:t>
            </a:r>
            <a:br>
              <a:rPr lang="fa-IR" dirty="0" smtClean="0">
                <a:cs typeface="B Titr" panose="00000700000000000000" pitchFamily="2" charset="-78"/>
              </a:rPr>
            </a:br>
            <a:r>
              <a:rPr lang="fa-IR" dirty="0" smtClean="0">
                <a:cs typeface="B Titr" panose="00000700000000000000" pitchFamily="2" charset="-78"/>
              </a:rPr>
              <a:t/>
            </a:r>
            <a:br>
              <a:rPr lang="fa-IR" dirty="0" smtClean="0">
                <a:cs typeface="B Titr" panose="00000700000000000000" pitchFamily="2" charset="-78"/>
              </a:rPr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a-IR" sz="4000" dirty="0" smtClean="0">
                <a:cs typeface="B Titr" panose="00000700000000000000" pitchFamily="2" charset="-78"/>
              </a:rPr>
              <a:t> </a:t>
            </a:r>
            <a:endParaRPr lang="en-US" sz="4000" dirty="0">
              <a:cs typeface="B Titr" panose="00000700000000000000" pitchFamily="2" charset="-7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37463" y="70539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9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8117" y="206829"/>
            <a:ext cx="10018713" cy="1752599"/>
          </a:xfrm>
        </p:spPr>
        <p:txBody>
          <a:bodyPr>
            <a:normAutofit fontScale="90000"/>
          </a:bodyPr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سوال 1)الف:</a:t>
            </a:r>
            <a:br>
              <a:rPr lang="fa-IR" dirty="0" smtClean="0">
                <a:cs typeface="B Titr" panose="00000700000000000000" pitchFamily="2" charset="-78"/>
              </a:rPr>
            </a:br>
            <a:r>
              <a:rPr lang="en-US" dirty="0" smtClean="0">
                <a:cs typeface="B Titr" panose="00000700000000000000" pitchFamily="2" charset="-78"/>
              </a:rPr>
              <a:t>A = 011011</a:t>
            </a:r>
            <a:br>
              <a:rPr lang="en-US" dirty="0" smtClean="0">
                <a:cs typeface="B Titr" panose="00000700000000000000" pitchFamily="2" charset="-78"/>
              </a:rPr>
            </a:br>
            <a:r>
              <a:rPr lang="en-US" dirty="0" smtClean="0">
                <a:cs typeface="B Titr" panose="00000700000000000000" pitchFamily="2" charset="-78"/>
              </a:rPr>
              <a:t>B = 000101</a:t>
            </a:r>
            <a:endParaRPr lang="en-US" dirty="0">
              <a:cs typeface="B Titr" panose="00000700000000000000" pitchFamily="2" charset="-78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8442026"/>
              </p:ext>
            </p:extLst>
          </p:nvPr>
        </p:nvGraphicFramePr>
        <p:xfrm>
          <a:off x="0" y="0"/>
          <a:ext cx="8924455" cy="7442433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495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2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2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95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95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565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174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3913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3043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3043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0000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83748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492993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A2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A3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A4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A5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R2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R3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R4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R5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Action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</a:t>
                      </a:r>
                      <a:r>
                        <a:rPr lang="en-US" baseline="0" dirty="0" smtClean="0"/>
                        <a:t>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&lt; 0,Restore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&lt; 0,Restore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&lt;0,</a:t>
                      </a:r>
                      <a:r>
                        <a:rPr lang="en-US" baseline="0" dirty="0" smtClean="0"/>
                        <a:t>Restore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</a:t>
                      </a:r>
                      <a:r>
                        <a:rPr lang="en-US" baseline="0" dirty="0" smtClean="0"/>
                        <a:t>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</a:t>
                      </a:r>
                      <a:r>
                        <a:rPr lang="en-US" baseline="0" dirty="0" smtClean="0"/>
                        <a:t> – B &gt; 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&lt;</a:t>
                      </a:r>
                      <a:r>
                        <a:rPr lang="en-US" baseline="0" dirty="0" smtClean="0"/>
                        <a:t> 0, Restore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</a:t>
                      </a:r>
                      <a:r>
                        <a:rPr lang="en-US" baseline="0" dirty="0" smtClean="0"/>
                        <a:t>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28985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&gt; 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328985">
                <a:tc gridSpan="6"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Q = 5</a:t>
                      </a:r>
                      <a:endParaRPr lang="fa-I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R = 2</a:t>
                      </a:r>
                      <a:endParaRPr lang="fa-I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answer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345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3461" y="0"/>
            <a:ext cx="10018713" cy="1752599"/>
          </a:xfrm>
        </p:spPr>
        <p:txBody>
          <a:bodyPr>
            <a:normAutofit fontScale="90000"/>
          </a:bodyPr>
          <a:lstStyle/>
          <a:p>
            <a:r>
              <a:rPr lang="fa-IR" dirty="0">
                <a:cs typeface="B Titr" panose="00000700000000000000" pitchFamily="2" charset="-78"/>
              </a:rPr>
              <a:t>سوال </a:t>
            </a:r>
            <a:r>
              <a:rPr lang="fa-IR" dirty="0" smtClean="0">
                <a:cs typeface="B Titr" panose="00000700000000000000" pitchFamily="2" charset="-78"/>
              </a:rPr>
              <a:t>1)ب:</a:t>
            </a:r>
            <a:r>
              <a:rPr lang="fa-IR" dirty="0">
                <a:cs typeface="B Titr" panose="00000700000000000000" pitchFamily="2" charset="-78"/>
              </a:rPr>
              <a:t/>
            </a:r>
            <a:br>
              <a:rPr lang="fa-IR" dirty="0">
                <a:cs typeface="B Titr" panose="00000700000000000000" pitchFamily="2" charset="-78"/>
              </a:rPr>
            </a:br>
            <a:r>
              <a:rPr lang="en-US" dirty="0">
                <a:cs typeface="B Titr" panose="00000700000000000000" pitchFamily="2" charset="-78"/>
              </a:rPr>
              <a:t>A = </a:t>
            </a:r>
            <a:r>
              <a:rPr lang="en-US" dirty="0" smtClean="0">
                <a:cs typeface="B Titr" panose="00000700000000000000" pitchFamily="2" charset="-78"/>
              </a:rPr>
              <a:t>011011</a:t>
            </a:r>
            <a:r>
              <a:rPr lang="en-US" dirty="0">
                <a:cs typeface="B Titr" panose="00000700000000000000" pitchFamily="2" charset="-78"/>
              </a:rPr>
              <a:t/>
            </a:r>
            <a:br>
              <a:rPr lang="en-US" dirty="0">
                <a:cs typeface="B Titr" panose="00000700000000000000" pitchFamily="2" charset="-78"/>
              </a:rPr>
            </a:br>
            <a:r>
              <a:rPr lang="en-US" dirty="0">
                <a:cs typeface="B Titr" panose="00000700000000000000" pitchFamily="2" charset="-78"/>
              </a:rPr>
              <a:t>B = </a:t>
            </a:r>
            <a:r>
              <a:rPr lang="en-US" dirty="0" smtClean="0">
                <a:cs typeface="B Titr" panose="00000700000000000000" pitchFamily="2" charset="-78"/>
              </a:rPr>
              <a:t>000101</a:t>
            </a:r>
            <a:endParaRPr lang="fa-IR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3522658"/>
              </p:ext>
            </p:extLst>
          </p:nvPr>
        </p:nvGraphicFramePr>
        <p:xfrm>
          <a:off x="0" y="0"/>
          <a:ext cx="10018710" cy="741680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492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5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857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000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38296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A2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A3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A4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A5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R2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R3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R4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R5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Action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</a:t>
                      </a:r>
                      <a:r>
                        <a:rPr lang="en-US" baseline="0" dirty="0" smtClean="0"/>
                        <a:t>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R(5)</a:t>
                      </a:r>
                      <a:r>
                        <a:rPr lang="en-US" baseline="0" dirty="0" smtClean="0"/>
                        <a:t> = 0 -&gt; R – B 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&lt; 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(5)</a:t>
                      </a:r>
                      <a:r>
                        <a:rPr lang="en-US" baseline="0" dirty="0" smtClean="0"/>
                        <a:t> = 1 -&gt; R + B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+ B &lt; 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a-I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R(5)</a:t>
                      </a:r>
                      <a:r>
                        <a:rPr lang="en-US" baseline="0" dirty="0" smtClean="0"/>
                        <a:t> -&gt; 1 -&gt; R + B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+ B &lt; 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</a:t>
                      </a:r>
                      <a:r>
                        <a:rPr lang="en-US" baseline="0" dirty="0" smtClean="0"/>
                        <a:t>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R(5)</a:t>
                      </a:r>
                      <a:r>
                        <a:rPr lang="en-US" baseline="0" dirty="0" smtClean="0"/>
                        <a:t> = 1 -&gt; R + B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</a:t>
                      </a:r>
                      <a:r>
                        <a:rPr lang="en-US" baseline="0" dirty="0" smtClean="0"/>
                        <a:t> + B &gt; 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a-I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R(5)</a:t>
                      </a:r>
                      <a:r>
                        <a:rPr lang="en-US" baseline="0" dirty="0" smtClean="0"/>
                        <a:t> = 0 -&gt; R – B 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&lt;</a:t>
                      </a:r>
                      <a:r>
                        <a:rPr lang="en-US" baseline="0" dirty="0" smtClean="0"/>
                        <a:t> 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Shift</a:t>
                      </a:r>
                      <a:r>
                        <a:rPr lang="en-US" baseline="0" dirty="0" smtClean="0"/>
                        <a:t> left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a-I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a-IR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R(5)</a:t>
                      </a:r>
                      <a:r>
                        <a:rPr lang="en-US" baseline="0" dirty="0" smtClean="0"/>
                        <a:t> = 1 -&gt; R + B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fa-IR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R – B &gt; 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370840">
                <a:tc gridSpan="6"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Q = 5</a:t>
                      </a:r>
                      <a:endParaRPr lang="fa-I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rtl="1"/>
                      <a:r>
                        <a:rPr lang="en-US" dirty="0" smtClean="0"/>
                        <a:t>R = 2</a:t>
                      </a:r>
                      <a:endParaRPr lang="fa-I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rtl="1"/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answer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516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2793" y="0"/>
            <a:ext cx="9249207" cy="763423"/>
          </a:xfrm>
        </p:spPr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سوال 2:</a:t>
            </a:r>
            <a:endParaRPr lang="fa-IR" dirty="0">
              <a:cs typeface="B Titr" panose="000007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5" t="2331" r="8960" b="7922"/>
          <a:stretch/>
        </p:blipFill>
        <p:spPr>
          <a:xfrm rot="5400000">
            <a:off x="2594141" y="496079"/>
            <a:ext cx="6349167" cy="5651863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1575" y="1185045"/>
            <a:ext cx="3400425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44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9" t="3391" r="149"/>
          <a:stretch/>
        </p:blipFill>
        <p:spPr>
          <a:xfrm rot="5400000">
            <a:off x="2251953" y="658285"/>
            <a:ext cx="6140368" cy="578009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9112" y="1158919"/>
            <a:ext cx="3400425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4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433035" y="1538954"/>
                <a:ext cx="10018713" cy="3124201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25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01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45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0111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75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11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:endParaRPr lang="fa-IR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33035" y="1538954"/>
                <a:ext cx="10018713" cy="3124201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a-I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125105" y="59821"/>
            <a:ext cx="8941558" cy="592507"/>
          </a:xfrm>
        </p:spPr>
        <p:txBody>
          <a:bodyPr>
            <a:noAutofit/>
          </a:bodyPr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سوال 3:</a:t>
            </a:r>
            <a:endParaRPr lang="fa-IR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52218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7533" y="0"/>
            <a:ext cx="8924467" cy="703603"/>
          </a:xfrm>
        </p:spPr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سوال 4:</a:t>
            </a:r>
            <a:endParaRPr lang="fa-IR" dirty="0">
              <a:cs typeface="B Titr" panose="00000700000000000000" pitchFamily="2" charset="-7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697955" y="1436404"/>
                <a:ext cx="10018713" cy="5280590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375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1010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011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3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𝑓𝑟𝑎𝑐𝑡𝑖𝑜𝑛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010011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dirty="0" smtClean="0"/>
              </a:p>
              <a:p>
                <a:endParaRPr lang="en-US" b="0" dirty="0" smtClean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016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000001000001100010010011</m:t>
                    </m:r>
                  </m:oMath>
                </a14:m>
                <a:r>
                  <a:rPr lang="en-US" b="0" dirty="0" smtClean="0"/>
                  <a:t>…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𝑓𝑟𝑎𝑐𝑡𝑖𝑜𝑛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00000110001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102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005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1100110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00000001010001111010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…</m:t>
                      </m:r>
                    </m:oMath>
                  </m:oMathPara>
                </a14:m>
                <a:endParaRPr lang="en-US" b="0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𝑓𝑟𝑎𝑐𝑡𝑖𝑜𝑛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10011000000</m:t>
                      </m:r>
                    </m:oMath>
                  </m:oMathPara>
                </a14:m>
                <a:endParaRPr lang="en-US" b="0" dirty="0" smtClean="0"/>
              </a:p>
              <a:p>
                <a:endParaRPr lang="en-US" b="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97955" y="1436404"/>
                <a:ext cx="10018713" cy="5280590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a-IR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530944"/>
              </p:ext>
            </p:extLst>
          </p:nvPr>
        </p:nvGraphicFramePr>
        <p:xfrm>
          <a:off x="2749088" y="2717563"/>
          <a:ext cx="8127999" cy="36576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5339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17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6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8478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01001100000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0011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476710"/>
              </p:ext>
            </p:extLst>
          </p:nvPr>
        </p:nvGraphicFramePr>
        <p:xfrm>
          <a:off x="2696389" y="4177470"/>
          <a:ext cx="8127999" cy="36576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5339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17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6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8478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00000110001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1010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606006"/>
              </p:ext>
            </p:extLst>
          </p:nvPr>
        </p:nvGraphicFramePr>
        <p:xfrm>
          <a:off x="2720601" y="5560464"/>
          <a:ext cx="8127999" cy="36576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5339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17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68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8478"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10011000000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0110</a:t>
                      </a:r>
                      <a:endParaRPr lang="fa-I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smtClean="0"/>
                        <a:t>0</a:t>
                      </a:r>
                      <a:endParaRPr lang="fa-I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656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884</TotalTime>
  <Words>672</Words>
  <Application>Microsoft Office PowerPoint</Application>
  <PresentationFormat>Widescreen</PresentationFormat>
  <Paragraphs>514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 Titr</vt:lpstr>
      <vt:lpstr>Cambria Math</vt:lpstr>
      <vt:lpstr>Corbel</vt:lpstr>
      <vt:lpstr>Tahoma</vt:lpstr>
      <vt:lpstr>Parallax</vt:lpstr>
      <vt:lpstr>"بسمه تعالی" پاسخ تمرین هشتم درس معماری کامپیوتر  </vt:lpstr>
      <vt:lpstr>سوال 1)الف: A = 011011 B = 000101</vt:lpstr>
      <vt:lpstr>سوال 1)ب: A = 011011 B = 000101</vt:lpstr>
      <vt:lpstr>سوال 2:</vt:lpstr>
      <vt:lpstr>PowerPoint Presentation</vt:lpstr>
      <vt:lpstr>سوال 3:</vt:lpstr>
      <vt:lpstr>سوال 4: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"بسمه تعالی" پاسخ تمرین دوم درس معماری کامپیوتر  </dc:title>
  <dc:creator>Mahshid</dc:creator>
  <cp:lastModifiedBy>Mahshid</cp:lastModifiedBy>
  <cp:revision>43</cp:revision>
  <dcterms:created xsi:type="dcterms:W3CDTF">2020-03-29T10:01:50Z</dcterms:created>
  <dcterms:modified xsi:type="dcterms:W3CDTF">2020-05-31T13:32:34Z</dcterms:modified>
</cp:coreProperties>
</file>